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3" r:id="rId3"/>
  </p:sldMasterIdLst>
  <p:sldIdLst>
    <p:sldId id="436" r:id="rId4"/>
    <p:sldId id="454" r:id="rId5"/>
    <p:sldId id="437" r:id="rId6"/>
    <p:sldId id="398" r:id="rId7"/>
    <p:sldId id="396" r:id="rId8"/>
    <p:sldId id="400" r:id="rId9"/>
    <p:sldId id="401" r:id="rId10"/>
    <p:sldId id="404" r:id="rId11"/>
    <p:sldId id="438" r:id="rId12"/>
    <p:sldId id="439" r:id="rId13"/>
    <p:sldId id="405" r:id="rId14"/>
    <p:sldId id="440" r:id="rId15"/>
    <p:sldId id="441" r:id="rId16"/>
    <p:sldId id="422" r:id="rId17"/>
    <p:sldId id="429" r:id="rId18"/>
    <p:sldId id="442" r:id="rId19"/>
    <p:sldId id="443" r:id="rId20"/>
    <p:sldId id="444" r:id="rId21"/>
    <p:sldId id="453" r:id="rId22"/>
  </p:sldIdLst>
  <p:sldSz cx="9144000" cy="5713413"/>
  <p:notesSz cx="6858000" cy="9144000"/>
  <p:embeddedFontLst>
    <p:embeddedFont>
      <p:font typeface="楷体" pitchFamily="49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黑体" pitchFamily="49" charset="-122"/>
      <p:regular r:id="rId26"/>
    </p:embeddedFont>
  </p:embeddedFontLst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宋体" panose="02010600030101010101" pitchFamily="2" charset="-122"/>
        <a:ea typeface="Times New Roman" panose="02020603050405020304" pitchFamily="18" charset="0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艳" initials="张" lastIdx="0" clrIdx="0"/>
  <p:cmAuthor id="2" name="xkb1.com" initials="x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0"/>
    <p:restoredTop sz="94660"/>
  </p:normalViewPr>
  <p:slideViewPr>
    <p:cSldViewPr snapToGrid="0" showGuides="1">
      <p:cViewPr varScale="1">
        <p:scale>
          <a:sx n="137" d="100"/>
          <a:sy n="137" d="100"/>
        </p:scale>
        <p:origin x="-1008" y="-90"/>
      </p:cViewPr>
      <p:guideLst>
        <p:guide orient="horz" pos="1939"/>
        <p:guide orient="horz" pos="259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095"/>
            <a:ext cx="6858000" cy="1989225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031"/>
            <a:ext cx="6858000" cy="137949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03"/>
            <a:ext cx="1971675" cy="484212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03"/>
            <a:ext cx="5800725" cy="484212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095"/>
            <a:ext cx="6858000" cy="1989225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031"/>
            <a:ext cx="6858000" cy="137949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465"/>
            <a:ext cx="7886700" cy="23767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3703"/>
            <a:ext cx="7886700" cy="12498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016"/>
            <a:ext cx="3886200" cy="362530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016"/>
            <a:ext cx="3886200" cy="362530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03"/>
            <a:ext cx="7886700" cy="110439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481702"/>
            <a:ext cx="3655181" cy="6864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220656"/>
            <a:ext cx="3655181" cy="293625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481702"/>
            <a:ext cx="3673182" cy="6864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220656"/>
            <a:ext cx="3673182" cy="293625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0915"/>
            <a:ext cx="2949178" cy="1333204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671"/>
            <a:ext cx="4629150" cy="40604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119"/>
            <a:ext cx="2949178" cy="3175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0915"/>
            <a:ext cx="3124012" cy="1333204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80916"/>
            <a:ext cx="4629150" cy="45022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119"/>
            <a:ext cx="3124012" cy="3175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03"/>
            <a:ext cx="1971675" cy="484212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03"/>
            <a:ext cx="5800725" cy="484212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095"/>
            <a:ext cx="6858000" cy="1989225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031"/>
            <a:ext cx="6858000" cy="137949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5600" y="10750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465"/>
            <a:ext cx="7886700" cy="23767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3703"/>
            <a:ext cx="7886700" cy="12498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016"/>
            <a:ext cx="3886200" cy="362530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016"/>
            <a:ext cx="3886200" cy="362530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03"/>
            <a:ext cx="7886700" cy="110439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481702"/>
            <a:ext cx="3655181" cy="6864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220656"/>
            <a:ext cx="3655181" cy="293625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481702"/>
            <a:ext cx="3673182" cy="6864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220656"/>
            <a:ext cx="3673182" cy="293625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465"/>
            <a:ext cx="7886700" cy="23767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3703"/>
            <a:ext cx="7886700" cy="12498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0915"/>
            <a:ext cx="2949178" cy="1333204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671"/>
            <a:ext cx="4629150" cy="40604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119"/>
            <a:ext cx="2949178" cy="3175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0915"/>
            <a:ext cx="3124012" cy="1333204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80916"/>
            <a:ext cx="4629150" cy="45022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119"/>
            <a:ext cx="3124012" cy="3175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03"/>
            <a:ext cx="1971675" cy="4842122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03"/>
            <a:ext cx="5800725" cy="484212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016"/>
            <a:ext cx="3886200" cy="362530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016"/>
            <a:ext cx="3886200" cy="362530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03"/>
            <a:ext cx="7886700" cy="110439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481702"/>
            <a:ext cx="3655181" cy="6864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220656"/>
            <a:ext cx="3655181" cy="293625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481702"/>
            <a:ext cx="3673182" cy="68644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220656"/>
            <a:ext cx="3673182" cy="293625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0915"/>
            <a:ext cx="2949178" cy="1333204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671"/>
            <a:ext cx="4629150" cy="40604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119"/>
            <a:ext cx="2949178" cy="3175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0915"/>
            <a:ext cx="3124012" cy="1333204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80916"/>
            <a:ext cx="4629150" cy="45022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119"/>
            <a:ext cx="3124012" cy="3175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37465" y="0"/>
            <a:ext cx="9181465" cy="1644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549265"/>
            <a:ext cx="9143365" cy="16446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2pPr>
      <a:lvl3pPr marL="914400" lvl="2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3pPr>
      <a:lvl4pPr marL="1371600" lvl="3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4pPr>
      <a:lvl5pPr marL="1828800" lvl="4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5pPr>
      <a:lvl6pPr marL="2286000" lvl="5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6pPr>
      <a:lvl7pPr marL="2743200" lvl="6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7pPr>
      <a:lvl8pPr marL="3200400" lvl="7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8pPr>
      <a:lvl9pPr marL="3657600" lvl="8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536649">
            <a:hlinkClick r:id="" action="ppaction://hlinkshowjump?jump=firstslide" tooltip="返回首页"/>
          </p:cNvPr>
          <p:cNvSpPr/>
          <p:nvPr userDrawn="1"/>
        </p:nvSpPr>
        <p:spPr>
          <a:xfrm>
            <a:off x="1693863" y="220663"/>
            <a:ext cx="1030287" cy="285750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宋体" pitchFamily="2" charset="-122"/>
              <a:ea typeface="Times New Roman" pitchFamily="18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37465" y="0"/>
            <a:ext cx="9181465" cy="1644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549265"/>
            <a:ext cx="9143365" cy="16446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2pPr>
      <a:lvl3pPr marL="914400" lvl="2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3pPr>
      <a:lvl4pPr marL="1371600" lvl="3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4pPr>
      <a:lvl5pPr marL="1828800" lvl="4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5pPr>
      <a:lvl6pPr marL="2286000" lvl="5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6pPr>
      <a:lvl7pPr marL="2743200" lvl="6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7pPr>
      <a:lvl8pPr marL="3200400" lvl="7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8pPr>
      <a:lvl9pPr marL="3657600" lvl="8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536649">
            <a:hlinkClick r:id="" action="ppaction://hlinkshowjump?jump=firstslide" tooltip="返回首页"/>
          </p:cNvPr>
          <p:cNvSpPr/>
          <p:nvPr userDrawn="1"/>
        </p:nvSpPr>
        <p:spPr>
          <a:xfrm>
            <a:off x="1693863" y="220663"/>
            <a:ext cx="1030287" cy="285750"/>
          </a:xfrm>
          <a:prstGeom prst="rect">
            <a:avLst/>
          </a:prstGeom>
          <a:solidFill>
            <a:schemeClr val="accent1">
              <a:alpha val="998"/>
            </a:schemeClr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37465" y="0"/>
            <a:ext cx="9181465" cy="1644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549265"/>
            <a:ext cx="9143365" cy="16446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2pPr>
      <a:lvl3pPr marL="914400" lvl="2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3pPr>
      <a:lvl4pPr marL="1371600" lvl="3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4pPr>
      <a:lvl5pPr marL="1828800" lvl="4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5pPr>
      <a:lvl6pPr marL="2286000" lvl="5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6pPr>
      <a:lvl7pPr marL="2743200" lvl="6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7pPr>
      <a:lvl8pPr marL="3200400" lvl="7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8pPr>
      <a:lvl9pPr marL="3657600" lvl="8" indent="0" algn="l" defTabSz="914400" rtl="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宋体" panose="02010600030101010101" pitchFamily="2" charset="-122"/>
          <a:ea typeface="Times New Roman" panose="02020603050405020304" pitchFamily="18" charset="0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 txBox="1">
            <a:spLocks noGrp="1"/>
          </p:cNvSpPr>
          <p:nvPr/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4" name="图片 3" descr="物理课件背景图片2"/>
          <p:cNvPicPr>
            <a:picLocks noChangeAspect="1"/>
          </p:cNvPicPr>
          <p:nvPr/>
        </p:nvPicPr>
        <p:blipFill>
          <a:blip r:embed="rId2"/>
          <a:srcRect t="32976" b="3520"/>
          <a:stretch>
            <a:fillRect/>
          </a:stretch>
        </p:blipFill>
        <p:spPr>
          <a:xfrm>
            <a:off x="-635" y="1913255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5">
              <a:alpha val="8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  </a:t>
            </a:r>
            <a:r>
              <a:rPr lang="zh-CN" altLang="en-US" sz="3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测量平均速度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" y="148590"/>
            <a:ext cx="8975090" cy="27959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82" name="文本框 1121281"/>
          <p:cNvSpPr txBox="1"/>
          <p:nvPr/>
        </p:nvSpPr>
        <p:spPr>
          <a:xfrm>
            <a:off x="231775" y="-28575"/>
            <a:ext cx="8620125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交流与讨论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80" y="702945"/>
            <a:ext cx="8447405" cy="38855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3750" y="1159510"/>
            <a:ext cx="455930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750" y="2660015"/>
            <a:ext cx="678116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750" y="3625215"/>
            <a:ext cx="8001635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" y="292100"/>
            <a:ext cx="8833485" cy="46189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3550" y="678815"/>
            <a:ext cx="8513445" cy="98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3550" y="2241550"/>
            <a:ext cx="851344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595" y="3333750"/>
            <a:ext cx="851344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595" y="4438650"/>
            <a:ext cx="851344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30" y="307340"/>
            <a:ext cx="8485505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5595" y="654050"/>
            <a:ext cx="8513445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685165"/>
            <a:ext cx="8976360" cy="37744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5" y="932180"/>
            <a:ext cx="8837930" cy="4018915"/>
          </a:xfrm>
          <a:prstGeom prst="rect">
            <a:avLst/>
          </a:prstGeom>
        </p:spPr>
      </p:pic>
      <p:grpSp>
        <p:nvGrpSpPr>
          <p:cNvPr id="26627" name="组合 21"/>
          <p:cNvGrpSpPr/>
          <p:nvPr/>
        </p:nvGrpSpPr>
        <p:grpSpPr>
          <a:xfrm>
            <a:off x="157163" y="226378"/>
            <a:ext cx="2286000" cy="525462"/>
            <a:chOff x="666" y="1776"/>
            <a:chExt cx="3600" cy="824"/>
          </a:xfrm>
        </p:grpSpPr>
        <p:grpSp>
          <p:nvGrpSpPr>
            <p:cNvPr id="6" name="组合 5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7" name="圆角矩形 6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28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" y="372745"/>
            <a:ext cx="8866505" cy="39522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" y="417830"/>
            <a:ext cx="8933180" cy="38569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9700" y="45085"/>
            <a:ext cx="5080000" cy="731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altLang="en-US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超声波测距离、频闪摄影</a:t>
            </a:r>
          </a:p>
        </p:txBody>
      </p:sp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1101725"/>
            <a:ext cx="6310630" cy="1033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2850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530" y="685165"/>
            <a:ext cx="1496060" cy="478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3742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7" name="文本框 24"/>
          <p:cNvSpPr txBox="1"/>
          <p:nvPr/>
        </p:nvSpPr>
        <p:spPr>
          <a:xfrm rot="1856221">
            <a:off x="1635125" y="1971040"/>
            <a:ext cx="821055" cy="321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00" b="1">
                <a:solidFill>
                  <a:srgbClr val="EAEAE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  <p:sp>
        <p:nvSpPr>
          <p:cNvPr id="33815" name="文本框 32"/>
          <p:cNvSpPr txBox="1"/>
          <p:nvPr/>
        </p:nvSpPr>
        <p:spPr>
          <a:xfrm rot="1856221">
            <a:off x="1635125" y="2728278"/>
            <a:ext cx="821055" cy="321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00" b="1">
                <a:solidFill>
                  <a:srgbClr val="EAEAE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  <p:sp>
        <p:nvSpPr>
          <p:cNvPr id="33816" name="文本框 33"/>
          <p:cNvSpPr txBox="1"/>
          <p:nvPr/>
        </p:nvSpPr>
        <p:spPr>
          <a:xfrm rot="1856221">
            <a:off x="2476500" y="2728278"/>
            <a:ext cx="821055" cy="321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00" b="1">
                <a:solidFill>
                  <a:srgbClr val="EAEAE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  <p:grpSp>
        <p:nvGrpSpPr>
          <p:cNvPr id="33839" name="Group 39"/>
          <p:cNvGrpSpPr/>
          <p:nvPr/>
        </p:nvGrpSpPr>
        <p:grpSpPr>
          <a:xfrm>
            <a:off x="1641475" y="1120140"/>
            <a:ext cx="6165850" cy="4005263"/>
            <a:chOff x="839" y="1310"/>
            <a:chExt cx="3884" cy="2523"/>
          </a:xfrm>
        </p:grpSpPr>
        <p:grpSp>
          <p:nvGrpSpPr>
            <p:cNvPr id="33841" name="Group 38"/>
            <p:cNvGrpSpPr/>
            <p:nvPr/>
          </p:nvGrpSpPr>
          <p:grpSpPr>
            <a:xfrm>
              <a:off x="839" y="1310"/>
              <a:ext cx="3884" cy="2523"/>
              <a:chOff x="839" y="1310"/>
              <a:chExt cx="3884" cy="2523"/>
            </a:xfrm>
          </p:grpSpPr>
          <p:grpSp>
            <p:nvGrpSpPr>
              <p:cNvPr id="33845" name="Group 29"/>
              <p:cNvGrpSpPr/>
              <p:nvPr/>
            </p:nvGrpSpPr>
            <p:grpSpPr>
              <a:xfrm>
                <a:off x="839" y="1310"/>
                <a:ext cx="3677" cy="2523"/>
                <a:chOff x="754" y="941"/>
                <a:chExt cx="3838" cy="2698"/>
              </a:xfrm>
            </p:grpSpPr>
            <p:grpSp>
              <p:nvGrpSpPr>
                <p:cNvPr id="33849" name="Group 13"/>
                <p:cNvGrpSpPr/>
                <p:nvPr/>
              </p:nvGrpSpPr>
              <p:grpSpPr>
                <a:xfrm>
                  <a:off x="754" y="941"/>
                  <a:ext cx="3838" cy="924"/>
                  <a:chOff x="584" y="1236"/>
                  <a:chExt cx="3838" cy="924"/>
                </a:xfrm>
              </p:grpSpPr>
              <p:sp>
                <p:nvSpPr>
                  <p:cNvPr id="33864" name="AutoShape 7"/>
                  <p:cNvSpPr/>
                  <p:nvPr/>
                </p:nvSpPr>
                <p:spPr>
                  <a:xfrm rot="5400000">
                    <a:off x="462" y="1358"/>
                    <a:ext cx="924" cy="680"/>
                  </a:xfrm>
                  <a:prstGeom prst="chevron">
                    <a:avLst>
                      <a:gd name="adj" fmla="val 47112"/>
                    </a:avLst>
                  </a:prstGeom>
                  <a:solidFill>
                    <a:srgbClr val="C3504D"/>
                  </a:solidFill>
                  <a:ln w="9525">
                    <a:noFill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>
                      <a:latin typeface="Times New Roman" pitchFamily="18" charset="0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33865" name="Group 12"/>
                  <p:cNvGrpSpPr/>
                  <p:nvPr/>
                </p:nvGrpSpPr>
                <p:grpSpPr>
                  <a:xfrm>
                    <a:off x="1247" y="1253"/>
                    <a:ext cx="3175" cy="590"/>
                    <a:chOff x="1610" y="1389"/>
                    <a:chExt cx="3356" cy="590"/>
                  </a:xfrm>
                </p:grpSpPr>
                <p:sp>
                  <p:nvSpPr>
                    <p:cNvPr id="33866" name="AutoShape 8"/>
                    <p:cNvSpPr/>
                    <p:nvPr/>
                  </p:nvSpPr>
                  <p:spPr>
                    <a:xfrm>
                      <a:off x="1791" y="1389"/>
                      <a:ext cx="3175" cy="590"/>
                    </a:xfrm>
                    <a:prstGeom prst="roundRect">
                      <a:avLst>
                        <a:gd name="adj" fmla="val 16611"/>
                      </a:avLst>
                    </a:prstGeom>
                    <a:solidFill>
                      <a:schemeClr val="bg1"/>
                    </a:solidFill>
                    <a:ln w="28575" cap="flat" cmpd="sng">
                      <a:solidFill>
                        <a:srgbClr val="C3504D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 eaLnBrk="1" hangingPunct="1"/>
                      <a:endParaRPr lang="zh-CN" altLang="en-US"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33867" name="Rectangle 9"/>
                    <p:cNvSpPr/>
                    <p:nvPr/>
                  </p:nvSpPr>
                  <p:spPr>
                    <a:xfrm>
                      <a:off x="1610" y="1389"/>
                      <a:ext cx="318" cy="59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 eaLnBrk="1" hangingPunct="1"/>
                      <a:endParaRPr lang="zh-CN" altLang="en-US"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33868" name="Line 10"/>
                    <p:cNvSpPr/>
                    <p:nvPr/>
                  </p:nvSpPr>
                  <p:spPr>
                    <a:xfrm>
                      <a:off x="1610" y="138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3504D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33869" name="Line 11"/>
                    <p:cNvSpPr/>
                    <p:nvPr/>
                  </p:nvSpPr>
                  <p:spPr>
                    <a:xfrm>
                      <a:off x="1610" y="197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3504D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  <p:grpSp>
              <p:nvGrpSpPr>
                <p:cNvPr id="33850" name="Group 14"/>
                <p:cNvGrpSpPr/>
                <p:nvPr/>
              </p:nvGrpSpPr>
              <p:grpSpPr>
                <a:xfrm>
                  <a:off x="754" y="1837"/>
                  <a:ext cx="3838" cy="924"/>
                  <a:chOff x="584" y="1236"/>
                  <a:chExt cx="3838" cy="924"/>
                </a:xfrm>
              </p:grpSpPr>
              <p:sp>
                <p:nvSpPr>
                  <p:cNvPr id="33858" name="AutoShape 15"/>
                  <p:cNvSpPr/>
                  <p:nvPr/>
                </p:nvSpPr>
                <p:spPr>
                  <a:xfrm rot="5400000">
                    <a:off x="462" y="1358"/>
                    <a:ext cx="924" cy="680"/>
                  </a:xfrm>
                  <a:prstGeom prst="chevron">
                    <a:avLst>
                      <a:gd name="adj" fmla="val 47112"/>
                    </a:avLst>
                  </a:prstGeom>
                  <a:solidFill>
                    <a:srgbClr val="CC9900"/>
                  </a:solidFill>
                  <a:ln w="9525">
                    <a:noFill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>
                      <a:latin typeface="Times New Roman" panose="02020603050405020304" pitchFamily="18" charset="0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33859" name="Group 16"/>
                  <p:cNvGrpSpPr/>
                  <p:nvPr/>
                </p:nvGrpSpPr>
                <p:grpSpPr>
                  <a:xfrm>
                    <a:off x="1247" y="1253"/>
                    <a:ext cx="3175" cy="590"/>
                    <a:chOff x="1610" y="1389"/>
                    <a:chExt cx="3356" cy="590"/>
                  </a:xfrm>
                </p:grpSpPr>
                <p:sp>
                  <p:nvSpPr>
                    <p:cNvPr id="33860" name="AutoShape 17"/>
                    <p:cNvSpPr/>
                    <p:nvPr/>
                  </p:nvSpPr>
                  <p:spPr>
                    <a:xfrm>
                      <a:off x="1791" y="1389"/>
                      <a:ext cx="3175" cy="590"/>
                    </a:xfrm>
                    <a:prstGeom prst="roundRect">
                      <a:avLst>
                        <a:gd name="adj" fmla="val 16611"/>
                      </a:avLst>
                    </a:prstGeom>
                    <a:solidFill>
                      <a:schemeClr val="bg1"/>
                    </a:solidFill>
                    <a:ln w="28575" cap="flat" cmpd="sng">
                      <a:solidFill>
                        <a:srgbClr val="CC99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 eaLnBrk="1" hangingPunct="1"/>
                      <a:endParaRPr lang="zh-CN" altLang="en-US"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33861" name="Rectangle 18"/>
                    <p:cNvSpPr/>
                    <p:nvPr/>
                  </p:nvSpPr>
                  <p:spPr>
                    <a:xfrm>
                      <a:off x="1610" y="1389"/>
                      <a:ext cx="318" cy="59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 eaLnBrk="1" hangingPunct="1"/>
                      <a:endParaRPr lang="zh-CN" altLang="en-US"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33862" name="Line 19"/>
                    <p:cNvSpPr/>
                    <p:nvPr/>
                  </p:nvSpPr>
                  <p:spPr>
                    <a:xfrm>
                      <a:off x="1610" y="138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C99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33863" name="Line 20"/>
                    <p:cNvSpPr/>
                    <p:nvPr/>
                  </p:nvSpPr>
                  <p:spPr>
                    <a:xfrm>
                      <a:off x="1610" y="197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C99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  <p:grpSp>
              <p:nvGrpSpPr>
                <p:cNvPr id="33851" name="Group 21"/>
                <p:cNvGrpSpPr/>
                <p:nvPr/>
              </p:nvGrpSpPr>
              <p:grpSpPr>
                <a:xfrm>
                  <a:off x="754" y="2715"/>
                  <a:ext cx="3838" cy="924"/>
                  <a:chOff x="584" y="1236"/>
                  <a:chExt cx="3838" cy="924"/>
                </a:xfrm>
              </p:grpSpPr>
              <p:sp>
                <p:nvSpPr>
                  <p:cNvPr id="33852" name="AutoShape 22"/>
                  <p:cNvSpPr/>
                  <p:nvPr/>
                </p:nvSpPr>
                <p:spPr>
                  <a:xfrm rot="5400000">
                    <a:off x="462" y="1358"/>
                    <a:ext cx="924" cy="680"/>
                  </a:xfrm>
                  <a:prstGeom prst="chevron">
                    <a:avLst>
                      <a:gd name="adj" fmla="val 47112"/>
                    </a:avLst>
                  </a:prstGeom>
                  <a:solidFill>
                    <a:srgbClr val="7DBC00"/>
                  </a:solidFill>
                  <a:ln w="9525">
                    <a:noFill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>
                      <a:latin typeface="Times New Roman" panose="02020603050405020304" pitchFamily="18" charset="0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33853" name="Group 23"/>
                  <p:cNvGrpSpPr/>
                  <p:nvPr/>
                </p:nvGrpSpPr>
                <p:grpSpPr>
                  <a:xfrm>
                    <a:off x="1247" y="1253"/>
                    <a:ext cx="3175" cy="590"/>
                    <a:chOff x="1610" y="1389"/>
                    <a:chExt cx="3356" cy="590"/>
                  </a:xfrm>
                </p:grpSpPr>
                <p:sp>
                  <p:nvSpPr>
                    <p:cNvPr id="33854" name="AutoShape 24"/>
                    <p:cNvSpPr/>
                    <p:nvPr/>
                  </p:nvSpPr>
                  <p:spPr>
                    <a:xfrm>
                      <a:off x="1791" y="1389"/>
                      <a:ext cx="3175" cy="590"/>
                    </a:xfrm>
                    <a:prstGeom prst="roundRect">
                      <a:avLst>
                        <a:gd name="adj" fmla="val 16611"/>
                      </a:avLst>
                    </a:prstGeom>
                    <a:solidFill>
                      <a:schemeClr val="bg1"/>
                    </a:solidFill>
                    <a:ln w="28575" cap="flat" cmpd="sng">
                      <a:solidFill>
                        <a:srgbClr val="7DB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 eaLnBrk="1" hangingPunct="1"/>
                      <a:endParaRPr lang="zh-CN" altLang="en-US"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33855" name="Rectangle 25"/>
                    <p:cNvSpPr/>
                    <p:nvPr/>
                  </p:nvSpPr>
                  <p:spPr>
                    <a:xfrm>
                      <a:off x="1610" y="1389"/>
                      <a:ext cx="318" cy="59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 eaLnBrk="1" hangingPunct="1"/>
                      <a:endParaRPr lang="zh-CN" altLang="en-US"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33856" name="Line 26"/>
                    <p:cNvSpPr/>
                    <p:nvPr/>
                  </p:nvSpPr>
                  <p:spPr>
                    <a:xfrm>
                      <a:off x="1610" y="138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7DB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33857" name="Line 27"/>
                    <p:cNvSpPr/>
                    <p:nvPr/>
                  </p:nvSpPr>
                  <p:spPr>
                    <a:xfrm>
                      <a:off x="1610" y="197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7DB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</p:grpSp>
          <p:sp>
            <p:nvSpPr>
              <p:cNvPr id="33846" name="Text Box 30"/>
              <p:cNvSpPr txBox="1"/>
              <p:nvPr/>
            </p:nvSpPr>
            <p:spPr>
              <a:xfrm>
                <a:off x="1545" y="1442"/>
                <a:ext cx="3178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66CC"/>
                    </a:solidFill>
                    <a:latin typeface="黑体" panose="02010609060101010101" charset="-122"/>
                    <a:ea typeface="黑体" panose="02010609060101010101" charset="-122"/>
                  </a:rPr>
                  <a:t>如何测量物体的平均速度</a:t>
                </a:r>
                <a:endParaRPr lang="en-US" altLang="zh-CN" sz="3200" b="1">
                  <a:solidFill>
                    <a:srgbClr val="0066CC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3847" name="Text Box 31"/>
              <p:cNvSpPr txBox="1"/>
              <p:nvPr/>
            </p:nvSpPr>
            <p:spPr>
              <a:xfrm>
                <a:off x="1518" y="2264"/>
                <a:ext cx="2879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66CC"/>
                    </a:solidFill>
                    <a:latin typeface="黑体" panose="02010609060101010101" charset="-122"/>
                    <a:ea typeface="黑体" panose="02010609060101010101" charset="-122"/>
                  </a:rPr>
                  <a:t>如何分析实验数据</a:t>
                </a:r>
                <a:endParaRPr lang="en-US" altLang="zh-CN" sz="3200" b="1">
                  <a:solidFill>
                    <a:srgbClr val="0066CC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3848" name="Text Box 32"/>
              <p:cNvSpPr txBox="1"/>
              <p:nvPr/>
            </p:nvSpPr>
            <p:spPr>
              <a:xfrm>
                <a:off x="1518" y="3086"/>
                <a:ext cx="3006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66CC"/>
                    </a:solidFill>
                    <a:latin typeface="黑体" panose="02010609060101010101" charset="-122"/>
                    <a:ea typeface="黑体" panose="02010609060101010101" charset="-122"/>
                  </a:rPr>
                  <a:t>尊重测量结果、客观分析</a:t>
                </a:r>
                <a:endParaRPr lang="en-US" altLang="zh-CN" sz="3200" b="1">
                  <a:solidFill>
                    <a:srgbClr val="0066CC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33842" name="Text Box 35"/>
            <p:cNvSpPr txBox="1"/>
            <p:nvPr/>
          </p:nvSpPr>
          <p:spPr>
            <a:xfrm>
              <a:off x="1037" y="1593"/>
              <a:ext cx="31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</a:p>
          </p:txBody>
        </p:sp>
        <p:sp>
          <p:nvSpPr>
            <p:cNvPr id="33843" name="Text Box 36"/>
            <p:cNvSpPr txBox="1"/>
            <p:nvPr/>
          </p:nvSpPr>
          <p:spPr>
            <a:xfrm>
              <a:off x="1037" y="2443"/>
              <a:ext cx="31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</a:p>
          </p:txBody>
        </p:sp>
        <p:sp>
          <p:nvSpPr>
            <p:cNvPr id="33844" name="Text Box 37"/>
            <p:cNvSpPr txBox="1"/>
            <p:nvPr/>
          </p:nvSpPr>
          <p:spPr>
            <a:xfrm>
              <a:off x="1037" y="3266"/>
              <a:ext cx="31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3</a:t>
              </a:r>
            </a:p>
          </p:txBody>
        </p:sp>
      </p:grpSp>
      <p:grpSp>
        <p:nvGrpSpPr>
          <p:cNvPr id="26627" name="组合 21"/>
          <p:cNvGrpSpPr/>
          <p:nvPr/>
        </p:nvGrpSpPr>
        <p:grpSpPr>
          <a:xfrm>
            <a:off x="157163" y="268288"/>
            <a:ext cx="2286000" cy="525462"/>
            <a:chOff x="666" y="1776"/>
            <a:chExt cx="3600" cy="824"/>
          </a:xfrm>
        </p:grpSpPr>
        <p:grpSp>
          <p:nvGrpSpPr>
            <p:cNvPr id="2" name="组合 1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28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课堂小结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870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315700" y="10693400"/>
            <a:ext cx="368300" cy="3048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组合 21"/>
          <p:cNvGrpSpPr/>
          <p:nvPr/>
        </p:nvGrpSpPr>
        <p:grpSpPr>
          <a:xfrm>
            <a:off x="157163" y="670878"/>
            <a:ext cx="2286000" cy="525462"/>
            <a:chOff x="666" y="1776"/>
            <a:chExt cx="3600" cy="824"/>
          </a:xfrm>
        </p:grpSpPr>
        <p:grpSp>
          <p:nvGrpSpPr>
            <p:cNvPr id="2" name="组合 1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3" name="圆角矩形 2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教学目标</a:t>
                </a:r>
                <a:endParaRPr kumimoji="0" lang="zh-CN" altLang="en-US" sz="2200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ea"/>
                  <a:sym typeface="时尚中黑简体" panose="01010104010101010101" pitchFamily="2" charset="-122"/>
                </a:endParaRP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57200" y="1457960"/>
            <a:ext cx="807021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noProof="0">
                <a:latin typeface="+mj-lt"/>
                <a:ea typeface="黑体" panose="02010609060101010101" charset="-122"/>
                <a:sym typeface="+mn-ea"/>
              </a:rPr>
              <a:t>        让学生学会用停表和刻度尺正确地测量时间、路程，并求出平均速度，加深对平均速度的理解</a:t>
            </a:r>
            <a:r>
              <a:rPr lang="en-US" altLang="zh-CN" sz="2400" noProof="0">
                <a:latin typeface="+mj-lt"/>
                <a:ea typeface="黑体" panose="02010609060101010101" charset="-122"/>
                <a:sym typeface="+mn-ea"/>
              </a:rPr>
              <a:t>.</a:t>
            </a:r>
            <a:endParaRPr kumimoji="0" lang="zh-CN" altLang="en-US" sz="2400" b="1" kern="1200" cap="none" spc="0" normalizeH="0" baseline="0" noProof="0">
              <a:latin typeface="+mj-lt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383" y="86543"/>
            <a:ext cx="381066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40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设计实验</a:t>
            </a:r>
          </a:p>
        </p:txBody>
      </p:sp>
      <p:sp>
        <p:nvSpPr>
          <p:cNvPr id="10249" name="文本框 101"/>
          <p:cNvSpPr txBox="1">
            <a:spLocks noChangeArrowheads="1"/>
          </p:cNvSpPr>
          <p:nvPr/>
        </p:nvSpPr>
        <p:spPr bwMode="auto">
          <a:xfrm>
            <a:off x="300990" y="694373"/>
            <a:ext cx="687260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762000" indent="-76200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实验目的：</a:t>
            </a:r>
            <a:r>
              <a:rPr lang="zh-CN" altLang="en-US" sz="2400">
                <a:latin typeface="宋体" panose="02010600030101010101" pitchFamily="2" charset="-122"/>
              </a:rPr>
              <a:t>用刻度尺和停表测小车的平均速度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1203" y="1514221"/>
            <a:ext cx="2434064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762000" indent="-76200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实验原理：</a:t>
            </a:r>
            <a:endParaRPr lang="zh-CN" altLang="en-US" sz="2400" b="1" i="1">
              <a:latin typeface="宋体" pitchFamily="2" charset="-122"/>
            </a:endParaRPr>
          </a:p>
        </p:txBody>
      </p:sp>
      <p:graphicFrame>
        <p:nvGraphicFramePr>
          <p:cNvPr id="27661" name="对象 6"/>
          <p:cNvGraphicFramePr>
            <a:graphicFrameLocks noChangeAspect="1"/>
          </p:cNvGraphicFramePr>
          <p:nvPr/>
        </p:nvGraphicFramePr>
        <p:xfrm>
          <a:off x="1729010" y="1584071"/>
          <a:ext cx="774042" cy="65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3" imgW="8839200" imgH="9448800" progId="Equation.DSMT4">
                  <p:embed/>
                </p:oleObj>
              </mc:Choice>
              <mc:Fallback>
                <p:oleObj r:id="rId3" imgW="8839200" imgH="9448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9010" y="1584071"/>
                        <a:ext cx="774042" cy="65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00990" y="2444433"/>
            <a:ext cx="841883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实验器材：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斜面木板、小车、金属片、</a:t>
            </a:r>
            <a:r>
              <a:rPr lang="zh-CN" altLang="en-US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6" name="图片 5" descr="IMG_199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0" y="3088640"/>
            <a:ext cx="8655685" cy="243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112065"/>
          <p:cNvSpPr txBox="1"/>
          <p:nvPr/>
        </p:nvSpPr>
        <p:spPr>
          <a:xfrm>
            <a:off x="231775" y="158750"/>
            <a:ext cx="862012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进行实验</a:t>
            </a:r>
          </a:p>
          <a:p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实验步骤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如图，斜面的一端用木块垫起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使它保持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很小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的坡度。</a:t>
            </a:r>
            <a:endParaRPr lang="zh-CN" altLang="en-US" sz="2400">
              <a:solidFill>
                <a:srgbClr val="000000"/>
              </a:solidFill>
              <a:latin typeface="宋体" pitchFamily="2" charset="-122"/>
              <a:ea typeface="Times New Roman" pitchFamily="18" charset="0"/>
            </a:endParaRPr>
          </a:p>
        </p:txBody>
      </p:sp>
      <p:pic>
        <p:nvPicPr>
          <p:cNvPr id="2" name="Image006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715" y="2654300"/>
            <a:ext cx="7358380" cy="2259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8" name="文本框 1110017"/>
          <p:cNvSpPr txBox="1"/>
          <p:nvPr/>
        </p:nvSpPr>
        <p:spPr>
          <a:xfrm>
            <a:off x="261620" y="172085"/>
            <a:ext cx="8620125" cy="3291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把小车放在斜面顶端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金属片放在斜面底端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用刻度尺测出小车车头到金属片的距离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用停表测量小车从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由静止滑下到撞击金属片的时间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>
              <a:solidFill>
                <a:srgbClr val="FF0000"/>
              </a:solidFill>
              <a:latin typeface="宋体" pitchFamily="2" charset="-122"/>
              <a:ea typeface="楷体_GB2312" pitchFamily="49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参考答案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斜面顶端</a:t>
            </a:r>
          </a:p>
        </p:txBody>
      </p:sp>
      <p:pic>
        <p:nvPicPr>
          <p:cNvPr id="10242" name="Image006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115" y="3361690"/>
            <a:ext cx="6796405" cy="2086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18">
                                            <p:txEl>
                                              <p:charRg st="7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62" name="文本框 1116161"/>
          <p:cNvSpPr txBox="1"/>
          <p:nvPr/>
        </p:nvSpPr>
        <p:spPr>
          <a:xfrm>
            <a:off x="231775" y="708025"/>
            <a:ext cx="8620125" cy="2651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将金属片移至斜面的中部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小车放在斜面顶端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测出小车车头到金属片的距离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然后测出小车由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由静止滑下到撞击金属片的时间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参考答案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斜面顶端</a:t>
            </a:r>
          </a:p>
        </p:txBody>
      </p:sp>
      <p:pic>
        <p:nvPicPr>
          <p:cNvPr id="10242" name="Image006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215" y="3361690"/>
            <a:ext cx="7358380" cy="21151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62">
                                            <p:txEl>
                                              <p:charRg st="7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117185"/>
          <p:cNvSpPr txBox="1"/>
          <p:nvPr/>
        </p:nvSpPr>
        <p:spPr>
          <a:xfrm>
            <a:off x="261620" y="111125"/>
            <a:ext cx="8620125" cy="733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记录实验数据并求出相应物理量。</a:t>
            </a:r>
            <a:endParaRPr lang="zh-CN" altLang="en-US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4337" name="文本框 1118209"/>
          <p:cNvSpPr txBox="1"/>
          <p:nvPr/>
        </p:nvSpPr>
        <p:spPr>
          <a:xfrm>
            <a:off x="358775" y="758825"/>
            <a:ext cx="8620125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实验数据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>
              <a:latin typeface="宋体" pitchFamily="2" charset="-122"/>
              <a:ea typeface="Times New Roman" pitchFamily="18" charset="0"/>
            </a:endParaRPr>
          </a:p>
        </p:txBody>
      </p:sp>
      <p:graphicFrame>
        <p:nvGraphicFramePr>
          <p:cNvPr id="1118312" name="表格 1118311"/>
          <p:cNvGraphicFramePr>
            <a:graphicFrameLocks noGrp="1"/>
          </p:cNvGraphicFramePr>
          <p:nvPr/>
        </p:nvGraphicFramePr>
        <p:xfrm>
          <a:off x="447675" y="1454150"/>
          <a:ext cx="8326438" cy="3713163"/>
        </p:xfrm>
        <a:graphic>
          <a:graphicData uri="http://schemas.openxmlformats.org/drawingml/2006/table">
            <a:tbl>
              <a:tblPr/>
              <a:tblGrid>
                <a:gridCol w="1093788"/>
                <a:gridCol w="1751012"/>
                <a:gridCol w="2174875"/>
                <a:gridCol w="3306763"/>
              </a:tblGrid>
              <a:tr h="9286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路程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运动时间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/s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平均速度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/(m</a:t>
                      </a:r>
                      <a:r>
                        <a:rPr lang="en-US" altLang="zh-CN" sz="2800" b="1">
                          <a:latin typeface="NEU-BZ" charset="-122"/>
                          <a:ea typeface="Times New Roman" panose="02020603050405020304" pitchFamily="18" charset="0"/>
                        </a:rPr>
                        <a:t>·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800" b="1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=1.6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=5.0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=______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=0.8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=2.8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=______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=____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=____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800" b="1" baseline="-300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=______</a:t>
                      </a:r>
                      <a:endParaRPr lang="zh-CN" altLang="en-US" sz="2800" b="1"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890385" y="2399665"/>
          <a:ext cx="1043305" cy="583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3" imgW="316865" imgH="177165" progId="Equation.KSEE3">
                  <p:embed/>
                </p:oleObj>
              </mc:Choice>
              <mc:Fallback>
                <p:oleObj r:id="rId3" imgW="316865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90385" y="2399665"/>
                        <a:ext cx="1043305" cy="583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910070" y="3415665"/>
          <a:ext cx="1003935" cy="583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5" imgW="304800" imgH="177165" progId="Equation.KSEE3">
                  <p:embed/>
                </p:oleObj>
              </mc:Choice>
              <mc:Fallback>
                <p:oleObj r:id="rId5" imgW="3048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10070" y="3415665"/>
                        <a:ext cx="1003935" cy="583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870383" y="4291965"/>
          <a:ext cx="1043940" cy="583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7" imgW="316865" imgH="177165" progId="Equation.KSEE3">
                  <p:embed/>
                </p:oleObj>
              </mc:Choice>
              <mc:Fallback>
                <p:oleObj r:id="rId7" imgW="316865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70383" y="4291965"/>
                        <a:ext cx="1043940" cy="583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258" name="文本框 1120257"/>
          <p:cNvSpPr txBox="1"/>
          <p:nvPr/>
        </p:nvSpPr>
        <p:spPr>
          <a:xfrm>
            <a:off x="231775" y="708025"/>
            <a:ext cx="8620125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分析与论证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分析表中数据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小车在不同路段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平均速度的大小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具体大小关系是</a:t>
            </a:r>
            <a:r>
              <a:rPr lang="zh-CN" altLang="en-US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，沿斜面下滑的过程中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速度的变化情况是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参考答案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不同        　           越来越大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274828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3" imgW="914400" imgH="215900" progId="Equation.KSEE3">
                  <p:embed/>
                </p:oleObj>
              </mc:Choice>
              <mc:Fallback>
                <p:oleObj r:id="rId3" imgW="9144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274828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84500" y="2633980"/>
          <a:ext cx="283972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5" imgW="838200" imgH="228600" progId="Equation.KSEE3">
                  <p:embed/>
                </p:oleObj>
              </mc:Choice>
              <mc:Fallback>
                <p:oleObj r:id="rId5" imgW="838200" imgH="2286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4500" y="2633980"/>
                        <a:ext cx="283972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0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" y="252730"/>
            <a:ext cx="7389495" cy="529399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9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</Words>
  <Application>Microsoft Office PowerPoint</Application>
  <PresentationFormat>自定义</PresentationFormat>
  <Paragraphs>50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时尚中黑简体</vt:lpstr>
      <vt:lpstr>楷体</vt:lpstr>
      <vt:lpstr>微软雅黑</vt:lpstr>
      <vt:lpstr>NEU-BZ</vt:lpstr>
      <vt:lpstr>Times New Roman</vt:lpstr>
      <vt:lpstr>楷体_GB2312</vt:lpstr>
      <vt:lpstr>黑体</vt:lpstr>
      <vt:lpstr>9_默认设计模板</vt:lpstr>
      <vt:lpstr>11_默认设计模板</vt:lpstr>
      <vt:lpstr>1_默认设计模板</vt:lpstr>
      <vt:lpstr>Equation.DSMT4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dcterms:created xsi:type="dcterms:W3CDTF">2017-08-26T09:29:00Z</dcterms:created>
  <dcterms:modified xsi:type="dcterms:W3CDTF">2020-11-26T11:49:32Z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  <property fmtid="{D5CDD505-2E9C-101B-9397-08002B2CF9AE}" pid="3" name="Version">
    <vt:r8>1</vt:r8>
  </property>
</Properties>
</file>